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7" r:id="rId3"/>
    <p:sldId id="278" r:id="rId4"/>
    <p:sldId id="268" r:id="rId5"/>
    <p:sldId id="267" r:id="rId6"/>
    <p:sldId id="281" r:id="rId7"/>
    <p:sldId id="286" r:id="rId8"/>
    <p:sldId id="287" r:id="rId9"/>
    <p:sldId id="269" r:id="rId10"/>
    <p:sldId id="292" r:id="rId11"/>
    <p:sldId id="288" r:id="rId12"/>
    <p:sldId id="290" r:id="rId13"/>
    <p:sldId id="279" r:id="rId14"/>
    <p:sldId id="280" r:id="rId15"/>
    <p:sldId id="298" r:id="rId16"/>
    <p:sldId id="271" r:id="rId17"/>
    <p:sldId id="272" r:id="rId18"/>
    <p:sldId id="274" r:id="rId19"/>
    <p:sldId id="296" r:id="rId20"/>
    <p:sldId id="297" r:id="rId21"/>
    <p:sldId id="299" r:id="rId22"/>
    <p:sldId id="294" r:id="rId23"/>
    <p:sldId id="291" r:id="rId24"/>
    <p:sldId id="261" r:id="rId25"/>
    <p:sldId id="264" r:id="rId26"/>
    <p:sldId id="300" r:id="rId27"/>
    <p:sldId id="260" r:id="rId28"/>
    <p:sldId id="266" r:id="rId29"/>
    <p:sldId id="263" r:id="rId30"/>
    <p:sldId id="293" r:id="rId31"/>
    <p:sldId id="26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913A-7FE9-4FE6-A4A7-B7A96E981884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7C6-C932-428B-BC95-702239E787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913A-7FE9-4FE6-A4A7-B7A96E981884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7C6-C932-428B-BC95-702239E787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913A-7FE9-4FE6-A4A7-B7A96E981884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7C6-C932-428B-BC95-702239E787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913A-7FE9-4FE6-A4A7-B7A96E981884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7C6-C932-428B-BC95-702239E787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913A-7FE9-4FE6-A4A7-B7A96E981884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7C6-C932-428B-BC95-702239E787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913A-7FE9-4FE6-A4A7-B7A96E981884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7C6-C932-428B-BC95-702239E787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913A-7FE9-4FE6-A4A7-B7A96E981884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7C6-C932-428B-BC95-702239E787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913A-7FE9-4FE6-A4A7-B7A96E981884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7C6-C932-428B-BC95-702239E787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913A-7FE9-4FE6-A4A7-B7A96E981884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7C6-C932-428B-BC95-702239E787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913A-7FE9-4FE6-A4A7-B7A96E981884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7C6-C932-428B-BC95-702239E787E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913A-7FE9-4FE6-A4A7-B7A96E981884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1DC7C6-C932-428B-BC95-702239E787E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A4913A-7FE9-4FE6-A4A7-B7A96E981884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1DC7C6-C932-428B-BC95-702239E787E8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Respiratory System</a:t>
            </a:r>
            <a:endParaRPr lang="en-IN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14686"/>
            <a:ext cx="8467756" cy="3429024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Dr Archna Ghildiyal</a:t>
            </a:r>
          </a:p>
          <a:p>
            <a:r>
              <a:rPr lang="en-US" sz="4200" dirty="0" smtClean="0">
                <a:latin typeface="Arial" pitchFamily="34" charset="0"/>
                <a:cs typeface="Arial" pitchFamily="34" charset="0"/>
              </a:rPr>
              <a:t>     Associate Professor</a:t>
            </a:r>
          </a:p>
          <a:p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Deptt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of physiology</a:t>
            </a:r>
          </a:p>
          <a:p>
            <a:r>
              <a:rPr lang="en-US" sz="4200" dirty="0" smtClean="0">
                <a:latin typeface="Arial" pitchFamily="34" charset="0"/>
                <a:cs typeface="Arial" pitchFamily="34" charset="0"/>
              </a:rPr>
              <a:t>KGMU</a:t>
            </a:r>
          </a:p>
          <a:p>
            <a:endParaRPr lang="en-IN" sz="4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1000108"/>
            <a:ext cx="7800972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66"/>
                </a:solidFill>
              </a:rPr>
              <a:t> </a:t>
            </a:r>
            <a:br>
              <a:rPr lang="en-GB" b="1" dirty="0" smtClean="0">
                <a:solidFill>
                  <a:srgbClr val="000066"/>
                </a:solidFill>
              </a:rPr>
            </a:br>
            <a:r>
              <a:rPr lang="en-GB" b="1" dirty="0" smtClean="0">
                <a:solidFill>
                  <a:srgbClr val="000066"/>
                </a:solidFill>
              </a:rPr>
              <a:t/>
            </a:r>
            <a:br>
              <a:rPr lang="en-GB" b="1" dirty="0" smtClean="0">
                <a:solidFill>
                  <a:srgbClr val="000066"/>
                </a:solidFill>
              </a:rPr>
            </a:br>
            <a:r>
              <a:rPr lang="en-GB" b="1" dirty="0" smtClean="0">
                <a:solidFill>
                  <a:srgbClr val="000066"/>
                </a:solidFill>
              </a:rPr>
              <a:t/>
            </a:r>
            <a:br>
              <a:rPr lang="en-GB" b="1" dirty="0" smtClean="0">
                <a:solidFill>
                  <a:srgbClr val="000066"/>
                </a:solidFill>
              </a:rPr>
            </a:br>
            <a:r>
              <a:rPr lang="en-GB" b="1" dirty="0" smtClean="0">
                <a:solidFill>
                  <a:srgbClr val="000066"/>
                </a:solidFill>
              </a:rPr>
              <a:t/>
            </a:r>
            <a:br>
              <a:rPr lang="en-GB" b="1" dirty="0" smtClean="0">
                <a:solidFill>
                  <a:srgbClr val="000066"/>
                </a:solidFill>
              </a:rPr>
            </a:br>
            <a:r>
              <a:rPr lang="en-GB" b="1" dirty="0" smtClean="0">
                <a:solidFill>
                  <a:srgbClr val="000066"/>
                </a:solidFill>
              </a:rPr>
              <a:t/>
            </a:r>
            <a:br>
              <a:rPr lang="en-GB" b="1" dirty="0" smtClean="0">
                <a:solidFill>
                  <a:srgbClr val="000066"/>
                </a:solidFill>
              </a:rPr>
            </a:br>
            <a:r>
              <a:rPr lang="en-GB" b="1" dirty="0" smtClean="0">
                <a:solidFill>
                  <a:srgbClr val="000066"/>
                </a:solidFill>
              </a:rPr>
              <a:t/>
            </a:r>
            <a:br>
              <a:rPr lang="en-GB" b="1" dirty="0" smtClean="0">
                <a:solidFill>
                  <a:srgbClr val="000066"/>
                </a:solidFill>
              </a:rPr>
            </a:br>
            <a:r>
              <a:rPr lang="en-GB" sz="4400" dirty="0" smtClean="0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Recoiling of lungs during</a:t>
            </a:r>
            <a:br>
              <a:rPr lang="en-GB" sz="4400" dirty="0" smtClean="0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4400" dirty="0" smtClean="0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Expiration</a:t>
            </a:r>
            <a:br>
              <a:rPr lang="en-GB" sz="4400" dirty="0" smtClean="0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IN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500306"/>
            <a:ext cx="8115328" cy="3824294"/>
          </a:xfrm>
        </p:spPr>
        <p:txBody>
          <a:bodyPr/>
          <a:lstStyle/>
          <a:p>
            <a:r>
              <a:rPr lang="en-GB" sz="36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Elastic connective tissue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 in the lungs</a:t>
            </a:r>
          </a:p>
          <a:p>
            <a:r>
              <a:rPr lang="en-GB" sz="36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Alveolar surface 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tension(Surfactant Reduces the Alveolar Surface Tension )</a:t>
            </a:r>
          </a:p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Elastic forces affect </a:t>
            </a:r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Lung Compliance</a:t>
            </a:r>
          </a:p>
          <a:p>
            <a:endParaRPr lang="en-GB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186766" cy="1214446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Expiratory Muscles </a:t>
            </a:r>
            <a:r>
              <a:rPr lang="en-US" sz="4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(Hyperventilation)</a:t>
            </a:r>
            <a:endParaRPr lang="en-IN" sz="4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214554"/>
            <a:ext cx="8186766" cy="41100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1.Rectus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abdomonis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2.Internal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intercostal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3.Internal 7 external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obliques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4.Transversus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abdominis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Role of Respiratory Center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4038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Inspiration</a:t>
            </a: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Initate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the stimuli for inspiration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Impulses are carried via nerves to the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inspiratory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muscles</a:t>
            </a:r>
            <a:endParaRPr lang="en-IN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71612"/>
            <a:ext cx="4038600" cy="47833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Expiration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Terminate the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inspiratory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impulses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Diaphragm (and /or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inspiratory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muscles relax</a:t>
            </a:r>
            <a:endParaRPr lang="en-IN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STeps of inspiration.gif"/>
          <p:cNvPicPr>
            <a:picLocks noChangeAspect="1"/>
          </p:cNvPicPr>
          <p:nvPr/>
        </p:nvPicPr>
        <p:blipFill>
          <a:blip r:embed="rId2"/>
          <a:srcRect l="8205" r="3416" b="6108"/>
          <a:stretch>
            <a:fillRect/>
          </a:stretch>
        </p:blipFill>
        <p:spPr>
          <a:xfrm>
            <a:off x="-7938" y="285729"/>
            <a:ext cx="9151938" cy="6286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Steps of Expiration.gif"/>
          <p:cNvPicPr>
            <a:picLocks noChangeAspect="1"/>
          </p:cNvPicPr>
          <p:nvPr/>
        </p:nvPicPr>
        <p:blipFill>
          <a:blip r:embed="rId2"/>
          <a:srcRect l="7747" r="4721" b="5312"/>
          <a:stretch>
            <a:fillRect/>
          </a:stretch>
        </p:blipFill>
        <p:spPr>
          <a:xfrm>
            <a:off x="571472" y="1000108"/>
            <a:ext cx="8215370" cy="5572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Boyle’s Law</a:t>
            </a:r>
            <a:endParaRPr lang="en-IN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At any constant temperature the  pressure exerted by a gas varies </a:t>
            </a:r>
            <a:br>
              <a:rPr lang="en-GB" sz="3200" dirty="0" smtClean="0">
                <a:latin typeface="Arial" pitchFamily="34" charset="0"/>
                <a:cs typeface="Arial" pitchFamily="34" charset="0"/>
              </a:rPr>
            </a:br>
            <a:r>
              <a:rPr lang="en-GB" sz="3200" dirty="0" smtClean="0">
                <a:latin typeface="Arial" pitchFamily="34" charset="0"/>
                <a:cs typeface="Arial" pitchFamily="34" charset="0"/>
              </a:rPr>
              <a:t>inversely with the volume of the gas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IN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7" y="2928934"/>
            <a:ext cx="7025563" cy="3929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Pressure relative to atmosphere</a:t>
            </a:r>
            <a:endParaRPr lang="en-IN" sz="4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3805" y="1935163"/>
            <a:ext cx="5896389" cy="4389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Barometric air pressure &gt;alveolar</a:t>
            </a:r>
            <a:b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         Pressure</a:t>
            </a:r>
            <a:endParaRPr lang="en-IN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5648" y="1935163"/>
            <a:ext cx="5872704" cy="4389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en-US" sz="4000" baseline="-250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alv</a:t>
            </a:r>
            <a:r>
              <a:rPr lang="en-US" sz="4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&gt; P</a:t>
            </a:r>
            <a:r>
              <a:rPr lang="en-US" sz="4000" baseline="-25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en-IN" sz="4000" baseline="-25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636303"/>
            <a:ext cx="6500857" cy="46882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Breathing Cycle</a:t>
            </a:r>
            <a:endParaRPr lang="en-IN" dirty="0"/>
          </a:p>
        </p:txBody>
      </p:sp>
      <p:pic>
        <p:nvPicPr>
          <p:cNvPr id="4" name="Picture 6" descr="23_1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45708" y="1935163"/>
            <a:ext cx="5852583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LECTURE :2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Contents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Mechanics of Pulmonary Ventilation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-Role of muscles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-Role of ribs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-Pressure changes (Alveolar,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   Pleural &amp;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Transpulmonary</a:t>
            </a:r>
            <a:r>
              <a:rPr lang="en-US" sz="3600" dirty="0" smtClean="0"/>
              <a:t>)</a:t>
            </a:r>
          </a:p>
          <a:p>
            <a:pPr>
              <a:buNone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Normal values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1.Intra pleural Pressure: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at the beginning of inspiration: -5cm of water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At the end of inspiration: -7cm of water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2.Intra alveolar pressure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 inside the lung alveoli): change during inspiration is 0 to -1cm of water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3.Change in lung volume: 0.5 </a:t>
            </a:r>
            <a:r>
              <a:rPr lang="en-US" dirty="0">
                <a:latin typeface="Arial" pitchFamily="34" charset="0"/>
                <a:cs typeface="Arial" pitchFamily="34" charset="0"/>
              </a:rPr>
              <a:t>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 air into lungs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Trans pulmonary pressure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=difference b/w Alveolar &amp; Pleural pressure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Lung Compliance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0066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Extent to which the lungs expand for each unit increase in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transpulmonary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pressure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Total compliance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of both lungs together in normal adult: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200 ml of air per cm of water </a:t>
            </a:r>
            <a:r>
              <a:rPr lang="en-US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transpulmonary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pressure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1cm of water increase in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transpulmonary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pressure will expand the lung volume by 200ml)</a:t>
            </a:r>
            <a:endParaRPr lang="en-IN" sz="3600" dirty="0" smtClean="0">
              <a:latin typeface="Arial" pitchFamily="34" charset="0"/>
              <a:cs typeface="Arial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Applied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Atelectasis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(lung collapse) commonly occurs when air enters the pleural cavity through a chest wound</a:t>
            </a:r>
          </a:p>
          <a:p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Pneumothorax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(air in the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intrapleural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space)</a:t>
            </a:r>
          </a:p>
          <a:p>
            <a:r>
              <a:rPr lang="en-IN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Guillain</a:t>
            </a:r>
            <a:r>
              <a:rPr lang="en-IN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Barre</a:t>
            </a:r>
            <a:r>
              <a:rPr lang="en-IN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syndrome</a:t>
            </a:r>
            <a:r>
              <a:rPr lang="en-IN" sz="3200" dirty="0" smtClean="0">
                <a:latin typeface="Arial" pitchFamily="34" charset="0"/>
                <a:cs typeface="Arial" pitchFamily="34" charset="0"/>
              </a:rPr>
              <a:t> (GBS) autoimmune </a:t>
            </a:r>
            <a:r>
              <a:rPr lang="en-IN" sz="3200" dirty="0">
                <a:latin typeface="Arial" pitchFamily="34" charset="0"/>
                <a:cs typeface="Arial" pitchFamily="34" charset="0"/>
              </a:rPr>
              <a:t>disorder that affects the peripheral nervous </a:t>
            </a:r>
            <a:r>
              <a:rPr lang="en-IN" sz="3200" dirty="0" err="1" smtClean="0">
                <a:latin typeface="Arial" pitchFamily="34" charset="0"/>
                <a:cs typeface="Arial" pitchFamily="34" charset="0"/>
              </a:rPr>
              <a:t>system,Muscle</a:t>
            </a:r>
            <a:r>
              <a:rPr lang="en-IN" sz="3200" dirty="0" smtClean="0">
                <a:latin typeface="Arial" pitchFamily="34" charset="0"/>
                <a:cs typeface="Arial" pitchFamily="34" charset="0"/>
              </a:rPr>
              <a:t> weakness.</a:t>
            </a:r>
            <a:endParaRPr lang="en-IN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15370" cy="2214578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rgbClr val="000066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/>
            </a:r>
            <a:br>
              <a:rPr lang="en-GB" sz="4000" b="1" dirty="0" smtClean="0">
                <a:solidFill>
                  <a:srgbClr val="000066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</a:br>
            <a:r>
              <a:rPr lang="en-GB" sz="3600" dirty="0" err="1" smtClean="0">
                <a:solidFill>
                  <a:srgbClr val="000066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Pneumothorax</a:t>
            </a:r>
            <a:r>
              <a:rPr lang="en-GB" sz="3600" dirty="0" smtClean="0">
                <a:solidFill>
                  <a:srgbClr val="000066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(air in the pleural space) abolishes the </a:t>
            </a:r>
            <a:r>
              <a:rPr lang="en-GB" sz="3600" dirty="0" err="1" smtClean="0">
                <a:solidFill>
                  <a:srgbClr val="000066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transmural</a:t>
            </a:r>
            <a:r>
              <a:rPr lang="en-GB" sz="3600" dirty="0" smtClean="0">
                <a:solidFill>
                  <a:srgbClr val="000066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pressure gradient</a:t>
            </a:r>
            <a:r>
              <a:rPr lang="en-GB" dirty="0" smtClean="0">
                <a:solidFill>
                  <a:srgbClr val="000066"/>
                </a:solidFill>
              </a:rPr>
              <a:t/>
            </a:r>
            <a:br>
              <a:rPr lang="en-GB" dirty="0" smtClean="0">
                <a:solidFill>
                  <a:srgbClr val="000066"/>
                </a:solidFill>
              </a:rPr>
            </a:br>
            <a:endParaRPr lang="en-IN" dirty="0"/>
          </a:p>
        </p:txBody>
      </p:sp>
      <p:pic>
        <p:nvPicPr>
          <p:cNvPr id="4" name="Picture1" descr="130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17250" y="1935163"/>
            <a:ext cx="47095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References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Guyton &amp;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Hall.Text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book of Medical Physiology</a:t>
            </a: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Ganong’s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Review of Medical Physiology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Berne &amp; Levy Physiology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Question:1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92919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IN" sz="14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IN" sz="1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Which </a:t>
            </a:r>
            <a:r>
              <a:rPr lang="en-IN" sz="1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the following does </a:t>
            </a:r>
            <a:r>
              <a:rPr lang="en-IN" sz="144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en-IN" sz="1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happen during inspiration</a:t>
            </a:r>
            <a:r>
              <a:rPr lang="en-IN" sz="1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en-IN" sz="14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IN" sz="14400" dirty="0" err="1" smtClean="0">
                <a:latin typeface="Arial" pitchFamily="34" charset="0"/>
                <a:cs typeface="Arial" pitchFamily="34" charset="0"/>
              </a:rPr>
              <a:t>A.The</a:t>
            </a:r>
            <a:r>
              <a:rPr lang="en-IN" sz="1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14400" dirty="0">
                <a:latin typeface="Arial" pitchFamily="34" charset="0"/>
                <a:cs typeface="Arial" pitchFamily="34" charset="0"/>
              </a:rPr>
              <a:t>ribs move </a:t>
            </a:r>
            <a:r>
              <a:rPr lang="en-IN" sz="14400" dirty="0" smtClean="0">
                <a:latin typeface="Arial" pitchFamily="34" charset="0"/>
                <a:cs typeface="Arial" pitchFamily="34" charset="0"/>
              </a:rPr>
              <a:t>upward</a:t>
            </a:r>
          </a:p>
          <a:p>
            <a:pPr>
              <a:buNone/>
            </a:pPr>
            <a:r>
              <a:rPr lang="en-IN" sz="14400" dirty="0">
                <a:latin typeface="Arial" pitchFamily="34" charset="0"/>
                <a:cs typeface="Arial" pitchFamily="34" charset="0"/>
              </a:rPr>
              <a:t> </a:t>
            </a:r>
            <a:r>
              <a:rPr lang="en-IN" sz="1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14400" dirty="0" err="1" smtClean="0">
                <a:latin typeface="Arial" pitchFamily="34" charset="0"/>
                <a:cs typeface="Arial" pitchFamily="34" charset="0"/>
              </a:rPr>
              <a:t>B.The</a:t>
            </a:r>
            <a:r>
              <a:rPr lang="en-IN" sz="1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14400" dirty="0">
                <a:latin typeface="Arial" pitchFamily="34" charset="0"/>
                <a:cs typeface="Arial" pitchFamily="34" charset="0"/>
              </a:rPr>
              <a:t>diaphragm lifts </a:t>
            </a:r>
            <a:r>
              <a:rPr lang="en-IN" sz="14400" dirty="0" smtClean="0">
                <a:latin typeface="Arial" pitchFamily="34" charset="0"/>
                <a:cs typeface="Arial" pitchFamily="34" charset="0"/>
              </a:rPr>
              <a:t>up</a:t>
            </a:r>
          </a:p>
          <a:p>
            <a:pPr>
              <a:buNone/>
            </a:pPr>
            <a:r>
              <a:rPr lang="en-IN" sz="14400" dirty="0">
                <a:latin typeface="Arial" pitchFamily="34" charset="0"/>
                <a:cs typeface="Arial" pitchFamily="34" charset="0"/>
              </a:rPr>
              <a:t> </a:t>
            </a:r>
            <a:r>
              <a:rPr lang="en-IN" sz="1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14400" dirty="0" err="1" smtClean="0">
                <a:latin typeface="Arial" pitchFamily="34" charset="0"/>
                <a:cs typeface="Arial" pitchFamily="34" charset="0"/>
              </a:rPr>
              <a:t>C.The</a:t>
            </a:r>
            <a:r>
              <a:rPr lang="en-IN" sz="1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14400" dirty="0" err="1">
                <a:latin typeface="Arial" pitchFamily="34" charset="0"/>
                <a:cs typeface="Arial" pitchFamily="34" charset="0"/>
              </a:rPr>
              <a:t>antero</a:t>
            </a:r>
            <a:r>
              <a:rPr lang="en-IN" sz="14400" dirty="0">
                <a:latin typeface="Arial" pitchFamily="34" charset="0"/>
                <a:cs typeface="Arial" pitchFamily="34" charset="0"/>
              </a:rPr>
              <a:t>-posterior dimensions </a:t>
            </a:r>
            <a:r>
              <a:rPr lang="en-IN" sz="14400" dirty="0" smtClean="0">
                <a:latin typeface="Arial" pitchFamily="34" charset="0"/>
                <a:cs typeface="Arial" pitchFamily="34" charset="0"/>
              </a:rPr>
              <a:t>of</a:t>
            </a:r>
          </a:p>
          <a:p>
            <a:pPr>
              <a:buNone/>
            </a:pPr>
            <a:r>
              <a:rPr lang="en-IN" sz="14400" dirty="0">
                <a:latin typeface="Arial" pitchFamily="34" charset="0"/>
                <a:cs typeface="Arial" pitchFamily="34" charset="0"/>
              </a:rPr>
              <a:t> </a:t>
            </a:r>
            <a:r>
              <a:rPr lang="en-IN" sz="14400" dirty="0" smtClean="0">
                <a:latin typeface="Arial" pitchFamily="34" charset="0"/>
                <a:cs typeface="Arial" pitchFamily="34" charset="0"/>
              </a:rPr>
              <a:t>       the </a:t>
            </a:r>
            <a:r>
              <a:rPr lang="en-IN" sz="14400" dirty="0">
                <a:latin typeface="Arial" pitchFamily="34" charset="0"/>
                <a:cs typeface="Arial" pitchFamily="34" charset="0"/>
              </a:rPr>
              <a:t>chest are </a:t>
            </a:r>
            <a:r>
              <a:rPr lang="en-IN" sz="14400" dirty="0" smtClean="0">
                <a:latin typeface="Arial" pitchFamily="34" charset="0"/>
                <a:cs typeface="Arial" pitchFamily="34" charset="0"/>
              </a:rPr>
              <a:t>increased</a:t>
            </a:r>
          </a:p>
          <a:p>
            <a:pPr>
              <a:buNone/>
            </a:pPr>
            <a:r>
              <a:rPr lang="en-IN" sz="14400" dirty="0">
                <a:latin typeface="Arial" pitchFamily="34" charset="0"/>
                <a:cs typeface="Arial" pitchFamily="34" charset="0"/>
              </a:rPr>
              <a:t> </a:t>
            </a:r>
            <a:r>
              <a:rPr lang="en-IN" sz="1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14400" dirty="0" err="1" smtClean="0">
                <a:latin typeface="Arial" pitchFamily="34" charset="0"/>
                <a:cs typeface="Arial" pitchFamily="34" charset="0"/>
              </a:rPr>
              <a:t>D.The</a:t>
            </a:r>
            <a:r>
              <a:rPr lang="en-IN" sz="1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14400" dirty="0" err="1">
                <a:latin typeface="Arial" pitchFamily="34" charset="0"/>
                <a:cs typeface="Arial" pitchFamily="34" charset="0"/>
              </a:rPr>
              <a:t>tranverse</a:t>
            </a:r>
            <a:r>
              <a:rPr lang="en-IN" sz="14400" dirty="0">
                <a:latin typeface="Arial" pitchFamily="34" charset="0"/>
                <a:cs typeface="Arial" pitchFamily="34" charset="0"/>
              </a:rPr>
              <a:t> dimensions of </a:t>
            </a:r>
            <a:r>
              <a:rPr lang="en-IN" sz="14400" dirty="0" smtClean="0">
                <a:latin typeface="Arial" pitchFamily="34" charset="0"/>
                <a:cs typeface="Arial" pitchFamily="34" charset="0"/>
              </a:rPr>
              <a:t>the</a:t>
            </a:r>
          </a:p>
          <a:p>
            <a:pPr>
              <a:buNone/>
            </a:pPr>
            <a:r>
              <a:rPr lang="en-IN" sz="14400" dirty="0">
                <a:latin typeface="Arial" pitchFamily="34" charset="0"/>
                <a:cs typeface="Arial" pitchFamily="34" charset="0"/>
              </a:rPr>
              <a:t> </a:t>
            </a:r>
            <a:r>
              <a:rPr lang="en-IN" sz="144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IN" sz="14400" dirty="0">
                <a:latin typeface="Arial" pitchFamily="34" charset="0"/>
                <a:cs typeface="Arial" pitchFamily="34" charset="0"/>
              </a:rPr>
              <a:t>thorax are </a:t>
            </a:r>
            <a:r>
              <a:rPr lang="en-IN" sz="14400" dirty="0" smtClean="0">
                <a:latin typeface="Arial" pitchFamily="34" charset="0"/>
                <a:cs typeface="Arial" pitchFamily="34" charset="0"/>
              </a:rPr>
              <a:t>increased</a:t>
            </a:r>
          </a:p>
          <a:p>
            <a:pPr>
              <a:buNone/>
            </a:pPr>
            <a:r>
              <a:rPr lang="en-IN" sz="1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14400" dirty="0" smtClean="0">
                <a:latin typeface="Arial" pitchFamily="34" charset="0"/>
                <a:cs typeface="Arial" pitchFamily="34" charset="0"/>
              </a:rPr>
            </a:br>
            <a:r>
              <a:rPr lang="en-IN" sz="1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14400" dirty="0" smtClean="0">
                <a:latin typeface="Arial" pitchFamily="34" charset="0"/>
                <a:cs typeface="Arial" pitchFamily="34" charset="0"/>
              </a:rPr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sz="8000" dirty="0" smtClean="0"/>
              <a:t/>
            </a:r>
            <a:br>
              <a:rPr lang="en-IN" sz="8000" dirty="0" smtClean="0"/>
            </a:br>
            <a:r>
              <a:rPr lang="en-IN" sz="8000" dirty="0" smtClean="0">
                <a:solidFill>
                  <a:srgbClr val="FF0000"/>
                </a:solidFill>
              </a:rPr>
              <a:t/>
            </a:r>
            <a:br>
              <a:rPr lang="en-IN" sz="8000" dirty="0" smtClean="0">
                <a:solidFill>
                  <a:srgbClr val="FF0000"/>
                </a:solidFill>
              </a:rPr>
            </a:br>
            <a:r>
              <a:rPr lang="en-IN" sz="8000" dirty="0" smtClean="0">
                <a:solidFill>
                  <a:srgbClr val="FF0000"/>
                </a:solidFill>
              </a:rPr>
              <a:t/>
            </a:r>
            <a:br>
              <a:rPr lang="en-IN" sz="8000" dirty="0" smtClean="0">
                <a:solidFill>
                  <a:srgbClr val="FF0000"/>
                </a:solidFill>
              </a:rPr>
            </a:br>
            <a:endParaRPr lang="en-IN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Question:2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Contraction of the abdominal muscles is important in</a:t>
            </a:r>
          </a:p>
          <a:p>
            <a:pPr>
              <a:buNone/>
            </a:pPr>
            <a:r>
              <a:rPr lang="en-IN" dirty="0" smtClean="0"/>
              <a:t>    </a:t>
            </a:r>
            <a:r>
              <a:rPr lang="en-IN" sz="3600" dirty="0" smtClean="0">
                <a:latin typeface="Arial" pitchFamily="34" charset="0"/>
                <a:cs typeface="Arial" pitchFamily="34" charset="0"/>
              </a:rPr>
              <a:t>A. normal (quiet) inspiration</a:t>
            </a:r>
            <a:br>
              <a:rPr lang="en-IN" sz="3600" dirty="0" smtClean="0">
                <a:latin typeface="Arial" pitchFamily="34" charset="0"/>
                <a:cs typeface="Arial" pitchFamily="34" charset="0"/>
              </a:rPr>
            </a:br>
            <a:r>
              <a:rPr lang="en-IN" sz="3600" dirty="0" smtClean="0">
                <a:latin typeface="Arial" pitchFamily="34" charset="0"/>
                <a:cs typeface="Arial" pitchFamily="34" charset="0"/>
              </a:rPr>
              <a:t>B. forced (maximum) inspiration</a:t>
            </a:r>
            <a:br>
              <a:rPr lang="en-IN" sz="3600" dirty="0" smtClean="0">
                <a:latin typeface="Arial" pitchFamily="34" charset="0"/>
                <a:cs typeface="Arial" pitchFamily="34" charset="0"/>
              </a:rPr>
            </a:br>
            <a:r>
              <a:rPr lang="en-IN" sz="3600" dirty="0" smtClean="0">
                <a:latin typeface="Arial" pitchFamily="34" charset="0"/>
                <a:cs typeface="Arial" pitchFamily="34" charset="0"/>
              </a:rPr>
              <a:t>C. normal (quiet) expiration</a:t>
            </a:r>
            <a:br>
              <a:rPr lang="en-IN" sz="3600" dirty="0" smtClean="0">
                <a:latin typeface="Arial" pitchFamily="34" charset="0"/>
                <a:cs typeface="Arial" pitchFamily="34" charset="0"/>
              </a:rPr>
            </a:br>
            <a:r>
              <a:rPr lang="en-IN" sz="3600" dirty="0" smtClean="0">
                <a:latin typeface="Arial" pitchFamily="34" charset="0"/>
                <a:cs typeface="Arial" pitchFamily="34" charset="0"/>
              </a:rPr>
              <a:t>D. forced (maximum) expiration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Question:3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IN" dirty="0" smtClean="0"/>
              <a:t>     </a:t>
            </a:r>
            <a:r>
              <a:rPr lang="en-IN" sz="6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Which </a:t>
            </a:r>
            <a:r>
              <a:rPr lang="en-IN" sz="65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the following represents the </a:t>
            </a:r>
            <a:r>
              <a:rPr lang="en-IN" sz="6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pressure difference </a:t>
            </a:r>
            <a:r>
              <a:rPr lang="en-IN" sz="65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that acts to distend the lungs</a:t>
            </a:r>
            <a:r>
              <a:rPr lang="en-IN" sz="6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en-IN" sz="65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6500" dirty="0" smtClean="0">
                <a:latin typeface="Arial" pitchFamily="34" charset="0"/>
                <a:cs typeface="Arial" pitchFamily="34" charset="0"/>
              </a:rPr>
            </a:br>
            <a:r>
              <a:rPr lang="en-IN" sz="6500" dirty="0">
                <a:latin typeface="Arial" pitchFamily="34" charset="0"/>
                <a:cs typeface="Arial" pitchFamily="34" charset="0"/>
              </a:rPr>
              <a:t>A. Alveolar pressure</a:t>
            </a:r>
            <a:r>
              <a:rPr lang="en-IN" sz="65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6500" dirty="0" smtClean="0">
                <a:latin typeface="Arial" pitchFamily="34" charset="0"/>
                <a:cs typeface="Arial" pitchFamily="34" charset="0"/>
              </a:rPr>
            </a:br>
            <a:r>
              <a:rPr lang="en-IN" sz="6500" dirty="0">
                <a:latin typeface="Arial" pitchFamily="34" charset="0"/>
                <a:cs typeface="Arial" pitchFamily="34" charset="0"/>
              </a:rPr>
              <a:t>B. Airway opening </a:t>
            </a:r>
            <a:r>
              <a:rPr lang="en-IN" sz="6500" dirty="0" smtClean="0">
                <a:latin typeface="Arial" pitchFamily="34" charset="0"/>
                <a:cs typeface="Arial" pitchFamily="34" charset="0"/>
              </a:rPr>
              <a:t>pressure </a:t>
            </a:r>
            <a:br>
              <a:rPr lang="en-IN" sz="6500" dirty="0" smtClean="0">
                <a:latin typeface="Arial" pitchFamily="34" charset="0"/>
                <a:cs typeface="Arial" pitchFamily="34" charset="0"/>
              </a:rPr>
            </a:br>
            <a:r>
              <a:rPr lang="en-IN" sz="6500" dirty="0">
                <a:latin typeface="Arial" pitchFamily="34" charset="0"/>
                <a:cs typeface="Arial" pitchFamily="34" charset="0"/>
              </a:rPr>
              <a:t>C. </a:t>
            </a:r>
            <a:r>
              <a:rPr lang="en-IN" sz="6500" dirty="0" err="1">
                <a:latin typeface="Arial" pitchFamily="34" charset="0"/>
                <a:cs typeface="Arial" pitchFamily="34" charset="0"/>
              </a:rPr>
              <a:t>Transthoracic</a:t>
            </a:r>
            <a:r>
              <a:rPr lang="en-IN" sz="6500" dirty="0">
                <a:latin typeface="Arial" pitchFamily="34" charset="0"/>
                <a:cs typeface="Arial" pitchFamily="34" charset="0"/>
              </a:rPr>
              <a:t> pressure</a:t>
            </a:r>
            <a:r>
              <a:rPr lang="en-IN" sz="65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6500" dirty="0" smtClean="0">
                <a:latin typeface="Arial" pitchFamily="34" charset="0"/>
                <a:cs typeface="Arial" pitchFamily="34" charset="0"/>
              </a:rPr>
            </a:br>
            <a:r>
              <a:rPr lang="en-IN" sz="6500" dirty="0">
                <a:latin typeface="Arial" pitchFamily="34" charset="0"/>
                <a:cs typeface="Arial" pitchFamily="34" charset="0"/>
              </a:rPr>
              <a:t>D. </a:t>
            </a:r>
            <a:r>
              <a:rPr lang="en-IN" sz="6500" dirty="0" err="1">
                <a:latin typeface="Arial" pitchFamily="34" charset="0"/>
                <a:cs typeface="Arial" pitchFamily="34" charset="0"/>
              </a:rPr>
              <a:t>Transpulmonary</a:t>
            </a:r>
            <a:r>
              <a:rPr lang="en-IN" sz="6500" dirty="0">
                <a:latin typeface="Arial" pitchFamily="34" charset="0"/>
                <a:cs typeface="Arial" pitchFamily="34" charset="0"/>
              </a:rPr>
              <a:t> pressure</a:t>
            </a:r>
            <a:r>
              <a:rPr lang="en-IN" sz="65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6500" dirty="0" smtClean="0">
                <a:latin typeface="Arial" pitchFamily="34" charset="0"/>
                <a:cs typeface="Arial" pitchFamily="34" charset="0"/>
              </a:rPr>
            </a:br>
            <a:r>
              <a:rPr lang="en-IN" sz="4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4200" dirty="0" smtClean="0">
                <a:latin typeface="Arial" pitchFamily="34" charset="0"/>
                <a:cs typeface="Arial" pitchFamily="34" charset="0"/>
              </a:rPr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Question:4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I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 the start of </a:t>
            </a:r>
            <a:r>
              <a:rPr lang="en-IN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inspiration, how does </a:t>
            </a:r>
            <a:r>
              <a:rPr lang="en-I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alveolar pressure related </a:t>
            </a:r>
            <a:r>
              <a:rPr lang="en-IN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atmospheric pressure?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dirty="0" smtClean="0">
                <a:latin typeface="Arial" pitchFamily="34" charset="0"/>
                <a:cs typeface="Arial" pitchFamily="34" charset="0"/>
              </a:rPr>
            </a:br>
            <a:r>
              <a:rPr lang="en-IN" sz="2800" dirty="0">
                <a:latin typeface="Arial" pitchFamily="34" charset="0"/>
                <a:cs typeface="Arial" pitchFamily="34" charset="0"/>
              </a:rPr>
              <a:t>A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IN" sz="2800" dirty="0">
                <a:latin typeface="Arial" pitchFamily="34" charset="0"/>
                <a:cs typeface="Arial" pitchFamily="34" charset="0"/>
              </a:rPr>
              <a:t>Alveolar pressure is greater 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than</a:t>
            </a:r>
          </a:p>
          <a:p>
            <a:pPr>
              <a:buNone/>
            </a:pPr>
            <a:r>
              <a:rPr lang="en-IN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       atmospheric</a:t>
            </a:r>
            <a:r>
              <a:rPr lang="en-IN" sz="2800" dirty="0">
                <a:latin typeface="Arial" pitchFamily="34" charset="0"/>
                <a:cs typeface="Arial" pitchFamily="34" charset="0"/>
              </a:rPr>
              <a:t>.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dirty="0" smtClean="0">
                <a:latin typeface="Arial" pitchFamily="34" charset="0"/>
                <a:cs typeface="Arial" pitchFamily="34" charset="0"/>
              </a:rPr>
            </a:br>
            <a:r>
              <a:rPr lang="en-IN" sz="2800" dirty="0">
                <a:latin typeface="Arial" pitchFamily="34" charset="0"/>
                <a:cs typeface="Arial" pitchFamily="34" charset="0"/>
              </a:rPr>
              <a:t>B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IN" sz="2800" dirty="0">
                <a:latin typeface="Arial" pitchFamily="34" charset="0"/>
                <a:cs typeface="Arial" pitchFamily="34" charset="0"/>
              </a:rPr>
              <a:t>Alveolar pressure is less than </a:t>
            </a:r>
            <a:endParaRPr lang="en-IN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IN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       atmospheric</a:t>
            </a:r>
            <a:r>
              <a:rPr lang="en-IN" sz="2800" dirty="0">
                <a:latin typeface="Arial" pitchFamily="34" charset="0"/>
                <a:cs typeface="Arial" pitchFamily="34" charset="0"/>
              </a:rPr>
              <a:t>.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dirty="0" smtClean="0">
                <a:latin typeface="Arial" pitchFamily="34" charset="0"/>
                <a:cs typeface="Arial" pitchFamily="34" charset="0"/>
              </a:rPr>
            </a:br>
            <a:r>
              <a:rPr lang="en-IN" sz="2800" dirty="0">
                <a:latin typeface="Arial" pitchFamily="34" charset="0"/>
                <a:cs typeface="Arial" pitchFamily="34" charset="0"/>
              </a:rPr>
              <a:t>C. 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 Alveolar </a:t>
            </a:r>
            <a:r>
              <a:rPr lang="en-IN" sz="2800" dirty="0">
                <a:latin typeface="Arial" pitchFamily="34" charset="0"/>
                <a:cs typeface="Arial" pitchFamily="34" charset="0"/>
              </a:rPr>
              <a:t>pressure is the same 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as</a:t>
            </a:r>
          </a:p>
          <a:p>
            <a:pPr>
              <a:buNone/>
            </a:pPr>
            <a:r>
              <a:rPr lang="en-IN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       atmospheric</a:t>
            </a:r>
            <a:r>
              <a:rPr lang="en-IN" sz="2800" dirty="0">
                <a:latin typeface="Arial" pitchFamily="34" charset="0"/>
                <a:cs typeface="Arial" pitchFamily="34" charset="0"/>
              </a:rPr>
              <a:t>.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dirty="0" smtClean="0">
                <a:latin typeface="Arial" pitchFamily="34" charset="0"/>
                <a:cs typeface="Arial" pitchFamily="34" charset="0"/>
              </a:rPr>
            </a:br>
            <a:r>
              <a:rPr lang="en-IN" sz="2800" dirty="0">
                <a:latin typeface="Arial" pitchFamily="34" charset="0"/>
                <a:cs typeface="Arial" pitchFamily="34" charset="0"/>
              </a:rPr>
              <a:t>D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.   </a:t>
            </a:r>
            <a:r>
              <a:rPr lang="en-IN" sz="2800" dirty="0">
                <a:latin typeface="Arial" pitchFamily="34" charset="0"/>
                <a:cs typeface="Arial" pitchFamily="34" charset="0"/>
              </a:rPr>
              <a:t>Alveolar pressure is one of the 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few</a:t>
            </a:r>
          </a:p>
          <a:p>
            <a:pPr>
              <a:buNone/>
            </a:pPr>
            <a:r>
              <a:rPr lang="en-IN" sz="2800" dirty="0" smtClean="0">
                <a:latin typeface="Arial" pitchFamily="34" charset="0"/>
                <a:cs typeface="Arial" pitchFamily="34" charset="0"/>
              </a:rPr>
              <a:t>         pressures </a:t>
            </a:r>
            <a:r>
              <a:rPr lang="en-IN" sz="2800" dirty="0">
                <a:latin typeface="Arial" pitchFamily="34" charset="0"/>
                <a:cs typeface="Arial" pitchFamily="34" charset="0"/>
              </a:rPr>
              <a:t>where the 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reference</a:t>
            </a:r>
          </a:p>
          <a:p>
            <a:pPr>
              <a:buNone/>
            </a:pPr>
            <a:r>
              <a:rPr lang="en-IN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        pressure is </a:t>
            </a:r>
            <a:r>
              <a:rPr lang="en-IN" sz="2800" dirty="0">
                <a:latin typeface="Arial" pitchFamily="34" charset="0"/>
                <a:cs typeface="Arial" pitchFamily="34" charset="0"/>
              </a:rPr>
              <a:t>not atmospheric.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Question:5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which of the following conditions Respiratory muscles become weak:</a:t>
            </a:r>
            <a:endParaRPr lang="en-IN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Guillain-Barre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syndrome</a:t>
            </a:r>
            <a:endParaRPr lang="en-IN" sz="3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B.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Emphysema</a:t>
            </a:r>
            <a:endParaRPr lang="en-IN" sz="3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C.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Asthma</a:t>
            </a:r>
            <a:endParaRPr lang="en-IN" sz="3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D.Tuberculosis</a:t>
            </a:r>
            <a:endParaRPr lang="en-IN" sz="3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Objectives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Terms-Breathing,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Ventilation,External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&amp; Internal Respiration,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Muscles of Inspiration &amp; Expiration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Pressure &amp; volume changes during respiratory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Answers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1-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US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2-</a:t>
            </a:r>
            <a:r>
              <a:rPr lang="en-I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3-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4-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5-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</a:p>
          <a:p>
            <a:endParaRPr lang="en-IN" sz="3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2.gstatic.com/images?q=tbn:ANd9GcR5_Kuh8EjJup0J0XG4Q4QL0CN4Sz49nBIKY5fLulWo5tdfN4fEb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785794"/>
            <a:ext cx="5500726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Mechanics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Lungs are contracted or expanded in 2 ways:</a:t>
            </a:r>
          </a:p>
          <a:p>
            <a:pPr>
              <a:buAutoNum type="arabi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Downward and upward movement of diaphragm (major force during normal, quiet breathing.</a:t>
            </a:r>
          </a:p>
          <a:p>
            <a:pPr>
              <a:buAutoNum type="arabi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Elevation and depression of the ribs, using abdominal and rib cage (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intercostal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 muscles.</a:t>
            </a:r>
          </a:p>
          <a:p>
            <a:endParaRPr lang="en-IN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Contraction and Expansion of the Thoracic Cage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071678"/>
            <a:ext cx="8215370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8086724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IN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IN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Diaphragm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186766" cy="5357826"/>
          </a:xfrm>
        </p:spPr>
        <p:txBody>
          <a:bodyPr>
            <a:noAutofit/>
          </a:bodyPr>
          <a:lstStyle/>
          <a:p>
            <a:r>
              <a:rPr lang="en-IN" sz="3600" dirty="0" smtClean="0">
                <a:latin typeface="Arial" pitchFamily="34" charset="0"/>
                <a:cs typeface="Arial" pitchFamily="34" charset="0"/>
              </a:rPr>
              <a:t>Divides Chest/Abdomen</a:t>
            </a:r>
          </a:p>
          <a:p>
            <a:r>
              <a:rPr lang="en-IN" sz="3600" dirty="0" smtClean="0">
                <a:latin typeface="Arial" pitchFamily="34" charset="0"/>
                <a:cs typeface="Arial" pitchFamily="34" charset="0"/>
              </a:rPr>
              <a:t> 75% of gas movement</a:t>
            </a:r>
          </a:p>
          <a:p>
            <a:r>
              <a:rPr lang="en-IN" sz="3600" dirty="0" smtClean="0">
                <a:latin typeface="Arial" pitchFamily="34" charset="0"/>
                <a:cs typeface="Arial" pitchFamily="34" charset="0"/>
              </a:rPr>
              <a:t> 1.5cm movement during </a:t>
            </a:r>
          </a:p>
          <a:p>
            <a:pPr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        quiet breathing</a:t>
            </a:r>
          </a:p>
          <a:p>
            <a:r>
              <a:rPr lang="en-IN" sz="3600" dirty="0" smtClean="0">
                <a:latin typeface="Arial" pitchFamily="34" charset="0"/>
                <a:cs typeface="Arial" pitchFamily="34" charset="0"/>
              </a:rPr>
              <a:t>Inspiration -contraction</a:t>
            </a:r>
          </a:p>
          <a:p>
            <a:r>
              <a:rPr lang="en-IN" sz="3600" dirty="0" smtClean="0">
                <a:latin typeface="Arial" pitchFamily="34" charset="0"/>
                <a:cs typeface="Arial" pitchFamily="34" charset="0"/>
              </a:rPr>
              <a:t>Expiration  - relaxation</a:t>
            </a:r>
          </a:p>
          <a:p>
            <a:pPr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                    -Elastic Recoil</a:t>
            </a:r>
            <a:endParaRPr lang="en-IN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Inspiration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395445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Diaphragm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contracts and moves down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Rib cage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is pulled upward and expanded</a:t>
            </a:r>
            <a:endParaRPr lang="en-IN" sz="3600" dirty="0" smtClean="0">
              <a:latin typeface="Arial" pitchFamily="34" charset="0"/>
              <a:cs typeface="Arial" pitchFamily="34" charset="0"/>
            </a:endParaRPr>
          </a:p>
          <a:p>
            <a:endParaRPr lang="en-IN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Inspiratory</a:t>
            </a:r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Muscles 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1.Diaphragm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2.External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Intercostal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muscles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Accessory </a:t>
            </a:r>
            <a:r>
              <a:rPr lang="en-US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Inspiratory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muscles :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1.Sternocleidomastoid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2.Anterior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serrati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3.Scaleni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4.Alae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nasi</a:t>
            </a:r>
            <a:endParaRPr lang="en-IN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Expiration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Diaphragm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relaxes and moves up 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Rib cage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is pulled downward 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Chest wall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abdominal structures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compress the lungs.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402</TotalTime>
  <Words>586</Words>
  <Application>Microsoft Office PowerPoint</Application>
  <PresentationFormat>On-screen Show (4:3)</PresentationFormat>
  <Paragraphs>122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Flow</vt:lpstr>
      <vt:lpstr>Respiratory System</vt:lpstr>
      <vt:lpstr>LECTURE :2</vt:lpstr>
      <vt:lpstr>Learning Objectives</vt:lpstr>
      <vt:lpstr>Mechanics</vt:lpstr>
      <vt:lpstr>Contraction and Expansion of the Thoracic Cage</vt:lpstr>
      <vt:lpstr>    Diaphragm</vt:lpstr>
      <vt:lpstr>Inspiration</vt:lpstr>
      <vt:lpstr>Inspiratory Muscles </vt:lpstr>
      <vt:lpstr>Expiration</vt:lpstr>
      <vt:lpstr>       Recoiling of lungs during  Expiration </vt:lpstr>
      <vt:lpstr>Expiratory Muscles (Hyperventilation)</vt:lpstr>
      <vt:lpstr>Role of Respiratory Center</vt:lpstr>
      <vt:lpstr>Slide 13</vt:lpstr>
      <vt:lpstr>Slide 14</vt:lpstr>
      <vt:lpstr>Boyle’s Law</vt:lpstr>
      <vt:lpstr>Pressure relative to atmosphere</vt:lpstr>
      <vt:lpstr>Barometric air pressure &gt;alveolar                                           Pressure</vt:lpstr>
      <vt:lpstr>Palv &gt; PB</vt:lpstr>
      <vt:lpstr>Normal Breathing Cycle</vt:lpstr>
      <vt:lpstr>Normal values</vt:lpstr>
      <vt:lpstr>Lung Compliance</vt:lpstr>
      <vt:lpstr>Applied</vt:lpstr>
      <vt:lpstr> Pneumothorax (air in the pleural space) abolishes the transmural pressure gradient </vt:lpstr>
      <vt:lpstr>References</vt:lpstr>
      <vt:lpstr>Question:1</vt:lpstr>
      <vt:lpstr>Question:2</vt:lpstr>
      <vt:lpstr>Question:3</vt:lpstr>
      <vt:lpstr>Question:4</vt:lpstr>
      <vt:lpstr>Question:5</vt:lpstr>
      <vt:lpstr>Answers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</dc:title>
  <dc:creator>WIPRO</dc:creator>
  <cp:lastModifiedBy>VIVEKK36</cp:lastModifiedBy>
  <cp:revision>103</cp:revision>
  <dcterms:created xsi:type="dcterms:W3CDTF">2014-10-07T13:22:26Z</dcterms:created>
  <dcterms:modified xsi:type="dcterms:W3CDTF">2014-10-18T09:33:33Z</dcterms:modified>
</cp:coreProperties>
</file>